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7" r:id="rId6"/>
    <p:sldId id="268" r:id="rId7"/>
    <p:sldId id="266" r:id="rId8"/>
    <p:sldId id="277" r:id="rId9"/>
    <p:sldId id="271" r:id="rId10"/>
    <p:sldId id="260" r:id="rId11"/>
    <p:sldId id="261" r:id="rId12"/>
    <p:sldId id="269" r:id="rId13"/>
    <p:sldId id="275" r:id="rId14"/>
    <p:sldId id="27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Gent" initials="UGent" lastIdx="1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77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54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9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96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8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66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48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5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75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61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26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6186E-B568-4F8C-AD5B-DF8F01C651B4}" type="datetimeFigureOut">
              <a:rPr lang="en-GB" smtClean="0"/>
              <a:t>29/08/2017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755CA-59C7-4F79-8D63-9F47830431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39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t.eu/STSM_report_template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arcos.pepa@gmail.com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-services.cost.e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rcos.pepa@gmail.com" TargetMode="External"/><Relationship Id="rId2" Type="http://schemas.openxmlformats.org/officeDocument/2006/relationships/hyperlink" Target="mailto:emilijaf@tmf.ukim.edu.m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161" y="1326681"/>
            <a:ext cx="103040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>
                <a:solidFill>
                  <a:schemeClr val="accent5"/>
                </a:solidFill>
              </a:rPr>
              <a:t>SARCOS</a:t>
            </a:r>
          </a:p>
          <a:p>
            <a:pPr algn="ctr"/>
            <a:r>
              <a:rPr lang="pt-PT" sz="6000" b="1" dirty="0">
                <a:solidFill>
                  <a:schemeClr val="accent5"/>
                </a:solidFill>
              </a:rPr>
              <a:t>CA 15202</a:t>
            </a:r>
          </a:p>
          <a:p>
            <a:pPr algn="ctr"/>
            <a:endParaRPr lang="pt-PT" sz="3600" dirty="0"/>
          </a:p>
          <a:p>
            <a:pPr algn="ctr"/>
            <a:r>
              <a:rPr lang="pt-PT" sz="4800" b="1" dirty="0"/>
              <a:t>GUIDE FOR APPLICANTS</a:t>
            </a:r>
            <a:endParaRPr lang="pt-PT" sz="4800" dirty="0"/>
          </a:p>
          <a:p>
            <a:pPr algn="ctr"/>
            <a:endParaRPr lang="pt-PT" sz="2800" dirty="0"/>
          </a:p>
          <a:p>
            <a:pPr algn="ctr"/>
            <a:r>
              <a:rPr lang="en-GB" sz="2800" b="1" dirty="0"/>
              <a:t>To be read in conjunction with </a:t>
            </a:r>
          </a:p>
          <a:p>
            <a:pPr algn="ctr"/>
            <a:r>
              <a:rPr lang="en-GB" sz="2800" b="1" dirty="0"/>
              <a:t>COST VADEMECUM and new STSM User Guide from April, 2017</a:t>
            </a:r>
            <a:endParaRPr lang="pt-PT" sz="2800" b="1" dirty="0"/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955" y="19050"/>
            <a:ext cx="3112820" cy="1123446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191069" y="6564573"/>
            <a:ext cx="1198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Updated on 20</a:t>
            </a:r>
            <a:r>
              <a:rPr lang="en-US" baseline="30000" dirty="0"/>
              <a:t>th</a:t>
            </a:r>
            <a:r>
              <a:rPr lang="en-US" dirty="0"/>
              <a:t> Jun, 2017, according to the new rules from April, 2017</a:t>
            </a:r>
            <a:endParaRPr lang="en-GB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FB0089-7488-4993-8256-4B0B53377F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2" y="0"/>
            <a:ext cx="3180968" cy="149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24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862" y="368300"/>
            <a:ext cx="114741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600" b="1" dirty="0">
                <a:solidFill>
                  <a:schemeClr val="accent5"/>
                </a:solidFill>
              </a:rPr>
              <a:t>4. EVALUATION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/>
              <a:t>Evaluation will be made by STSM coordinator and the leaders from the Working groups, if </a:t>
            </a:r>
            <a:r>
              <a:rPr lang="en-GB" sz="2400" b="1" dirty="0" err="1"/>
              <a:t>necessery</a:t>
            </a:r>
            <a:r>
              <a:rPr lang="en-GB" sz="2400" b="1" dirty="0"/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/>
              <a:t>- WG1: Elke </a:t>
            </a:r>
            <a:r>
              <a:rPr lang="en-GB" sz="2400" b="1" dirty="0" err="1"/>
              <a:t>Gruyaert</a:t>
            </a:r>
            <a:endParaRPr lang="en-GB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- WG2: </a:t>
            </a:r>
            <a:r>
              <a:rPr lang="en-GB" sz="2400" b="1" dirty="0" err="1"/>
              <a:t>Liberato</a:t>
            </a:r>
            <a:r>
              <a:rPr lang="en-GB" sz="2400" b="1" dirty="0"/>
              <a:t> Ferrara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- WG3: </a:t>
            </a:r>
            <a:r>
              <a:rPr lang="en-GB" sz="2400" b="1" dirty="0"/>
              <a:t>Anthony Jefferson</a:t>
            </a:r>
          </a:p>
          <a:p>
            <a:pPr lvl="1"/>
            <a:endParaRPr lang="en-GB" sz="24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In case of conflict the Action Chair (</a:t>
            </a:r>
            <a:r>
              <a:rPr lang="en-GB" sz="2400" b="1" dirty="0"/>
              <a:t>Mercedes Sanchez Moreno</a:t>
            </a:r>
            <a:r>
              <a:rPr lang="en-GB" sz="2400" dirty="0"/>
              <a:t>) will be called</a:t>
            </a:r>
          </a:p>
          <a:p>
            <a:pPr lvl="2"/>
            <a:endParaRPr lang="en-GB" sz="2400" dirty="0"/>
          </a:p>
          <a:p>
            <a:pPr lvl="2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9933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1" y="460323"/>
            <a:ext cx="115140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600" b="1" dirty="0">
                <a:solidFill>
                  <a:schemeClr val="accent5"/>
                </a:solidFill>
              </a:rPr>
              <a:t>5. EVALUATION CRITERIA</a:t>
            </a:r>
          </a:p>
          <a:p>
            <a:endParaRPr lang="en-GB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RELEVANCE FOR THE COST ACTION (30 points)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000" dirty="0"/>
              <a:t>Compliance with the objective and work plan  of the CA 15202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pt-PT" sz="2000" dirty="0"/>
              <a:t>Impact for the CA</a:t>
            </a:r>
            <a:r>
              <a:rPr lang="en-GB" sz="2000" dirty="0"/>
              <a:t>15202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SCIENTIFIC QUALITY OF THE WORK PLAN (40 points)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000" dirty="0"/>
              <a:t>Scientific relevance of the research programme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SCIENTIFIC QUALITY OF THE APPLICANT AND HOST (30 points)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000" dirty="0"/>
              <a:t>Skills of the applicant</a:t>
            </a:r>
          </a:p>
          <a:p>
            <a:pPr lvl="1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119118" y="5369267"/>
            <a:ext cx="97035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After the evaluation and approval  from the STSM Coordinator, the Grant Holder will notify the applicant by sending the Grant Letter, which should be signed and returned to sarcos.pepa@gmail.com.</a:t>
            </a:r>
          </a:p>
        </p:txBody>
      </p:sp>
    </p:spTree>
    <p:extLst>
      <p:ext uri="{BB962C8B-B14F-4D97-AF65-F5344CB8AC3E}">
        <p14:creationId xmlns:p14="http://schemas.microsoft.com/office/powerpoint/2010/main" val="967655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" y="430720"/>
            <a:ext cx="1195387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600" b="1" dirty="0">
                <a:solidFill>
                  <a:schemeClr val="accent5"/>
                </a:solidFill>
              </a:rPr>
              <a:t>	6. AFTER THE STMS</a:t>
            </a:r>
          </a:p>
          <a:p>
            <a:pPr marL="446088" lvl="2" algn="just"/>
            <a:endParaRPr lang="en-GB" dirty="0"/>
          </a:p>
          <a:p>
            <a:pPr marL="446088" lvl="2" algn="just"/>
            <a:r>
              <a:rPr lang="en-GB" sz="2400" dirty="0"/>
              <a:t>	The deadline to submit the last supporting documents :</a:t>
            </a:r>
          </a:p>
          <a:p>
            <a:pPr marL="446088" lvl="2" algn="just"/>
            <a:endParaRPr lang="en-GB" sz="2400" dirty="0"/>
          </a:p>
          <a:p>
            <a:pPr marL="1189038" lvl="3" indent="-285750" algn="just">
              <a:buFontTx/>
              <a:buChar char="-"/>
            </a:pPr>
            <a:r>
              <a:rPr lang="en-US" sz="2400" dirty="0"/>
              <a:t>Scientific Report  (template available in Supporting documents: </a:t>
            </a:r>
            <a:r>
              <a:rPr lang="en-US" sz="2400" dirty="0">
                <a:hlinkClick r:id="rId2"/>
              </a:rPr>
              <a:t>http://www.cost.eu/STSM_report_template</a:t>
            </a:r>
            <a:r>
              <a:rPr lang="en-US" sz="2400" dirty="0"/>
              <a:t>)</a:t>
            </a:r>
          </a:p>
          <a:p>
            <a:pPr marL="731838" lvl="2" indent="-285750" algn="just">
              <a:buFontTx/>
              <a:buChar char="-"/>
            </a:pPr>
            <a:endParaRPr lang="en-US" sz="2400" dirty="0"/>
          </a:p>
          <a:p>
            <a:pPr marL="1189038" lvl="3" indent="-285750" algn="just">
              <a:buFontTx/>
              <a:buChar char="-"/>
            </a:pPr>
            <a:r>
              <a:rPr lang="en-US" sz="2400" dirty="0"/>
              <a:t>Host approval of the scientific report (Template: Host approval)</a:t>
            </a:r>
            <a:endParaRPr lang="en-GB" sz="2400" dirty="0"/>
          </a:p>
          <a:p>
            <a:pPr marL="446088" lvl="2" algn="just"/>
            <a:endParaRPr lang="en-GB" sz="2400" dirty="0"/>
          </a:p>
          <a:p>
            <a:pPr marL="446088" lvl="2" algn="just"/>
            <a:r>
              <a:rPr lang="en-GB" sz="2400" dirty="0"/>
              <a:t>	is 30 days from the end of the STSM. </a:t>
            </a:r>
          </a:p>
          <a:p>
            <a:pPr marL="446088" lvl="2" algn="just"/>
            <a:endParaRPr lang="en-GB" sz="2400" dirty="0"/>
          </a:p>
          <a:p>
            <a:pPr marL="446088" lvl="2" algn="just"/>
            <a:r>
              <a:rPr lang="en-GB" sz="2400" dirty="0"/>
              <a:t>	The STSM grantee must complete this template and save it in pdf before uploading it in </a:t>
            </a:r>
          </a:p>
          <a:p>
            <a:pPr marL="446088" lvl="2" algn="just"/>
            <a:r>
              <a:rPr lang="en-GB" sz="2400" dirty="0"/>
              <a:t>	e-COST.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9050" y="5747247"/>
            <a:ext cx="12068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2" algn="ctr"/>
            <a:r>
              <a:rPr lang="en-US" sz="2400" b="1" dirty="0">
                <a:solidFill>
                  <a:srgbClr val="FF0000"/>
                </a:solidFill>
              </a:rPr>
              <a:t>IMPORTANT: IF THE REPORT IS NOT PROVIDED BEFORE THE DEADLINE, WE WILL NOT BE AUTHORISED BY COST TO RELEASE THE PAYMENT OF THE GRANT.</a:t>
            </a:r>
          </a:p>
        </p:txBody>
      </p:sp>
    </p:spTree>
    <p:extLst>
      <p:ext uri="{BB962C8B-B14F-4D97-AF65-F5344CB8AC3E}">
        <p14:creationId xmlns:p14="http://schemas.microsoft.com/office/powerpoint/2010/main" val="249020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494" y="498323"/>
            <a:ext cx="1127305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SHORT TERM SCIENTIFIC MISSION (STSM) SCIENTIFIC REPORT </a:t>
            </a:r>
            <a:endParaRPr lang="en-GB" sz="3200" b="1" dirty="0">
              <a:solidFill>
                <a:srgbClr val="C00000"/>
              </a:solidFill>
            </a:endParaRPr>
          </a:p>
          <a:p>
            <a:r>
              <a:rPr lang="en-US" dirty="0"/>
              <a:t> </a:t>
            </a:r>
            <a:endParaRPr lang="en-GB" dirty="0"/>
          </a:p>
          <a:p>
            <a:r>
              <a:rPr lang="en-GB" sz="2400" b="1" dirty="0"/>
              <a:t>This report is submitted for approval by the STSM applicant to the STSM coordinator </a:t>
            </a:r>
          </a:p>
          <a:p>
            <a:r>
              <a:rPr lang="en-GB" sz="2400" b="1" dirty="0"/>
              <a:t> </a:t>
            </a:r>
          </a:p>
          <a:p>
            <a:r>
              <a:rPr lang="en-GB" sz="2400" b="1" dirty="0"/>
              <a:t>Action number: </a:t>
            </a:r>
          </a:p>
          <a:p>
            <a:r>
              <a:rPr lang="en-GB" sz="2400" b="1" dirty="0"/>
              <a:t>STSM title:</a:t>
            </a:r>
          </a:p>
          <a:p>
            <a:r>
              <a:rPr lang="en-GB" sz="2400" b="1" dirty="0"/>
              <a:t>STSM start and end date: DD/MM/YYYY to DD/MM/YYYY</a:t>
            </a:r>
          </a:p>
          <a:p>
            <a:r>
              <a:rPr lang="en-GB" sz="2400" b="1" dirty="0"/>
              <a:t>Grantee name: </a:t>
            </a:r>
          </a:p>
          <a:p>
            <a:endParaRPr lang="en-US" sz="2400" b="1" dirty="0"/>
          </a:p>
          <a:p>
            <a:r>
              <a:rPr lang="en-US" sz="2400" b="1" dirty="0"/>
              <a:t>Content: </a:t>
            </a:r>
          </a:p>
          <a:p>
            <a:pPr marL="342900" indent="-342900">
              <a:buAutoNum type="arabicPeriod"/>
            </a:pPr>
            <a:r>
              <a:rPr lang="en-US" sz="2400" b="1" dirty="0"/>
              <a:t>PURPOSE OF THE STSM (</a:t>
            </a:r>
            <a:r>
              <a:rPr lang="en-US" sz="2400" dirty="0"/>
              <a:t>max.200 words)</a:t>
            </a:r>
          </a:p>
          <a:p>
            <a:pPr marL="342900" indent="-342900">
              <a:buFontTx/>
              <a:buAutoNum type="arabicPeriod"/>
            </a:pPr>
            <a:r>
              <a:rPr lang="en-US" sz="2400" b="1" dirty="0"/>
              <a:t>DESCRIPTION OF WORK  CARRIED OUT DURING THE STSMS </a:t>
            </a:r>
            <a:r>
              <a:rPr lang="en-US" sz="2400" dirty="0"/>
              <a:t>(max.500 words) </a:t>
            </a:r>
            <a:endParaRPr lang="en-GB" sz="2400" dirty="0"/>
          </a:p>
          <a:p>
            <a:pPr marL="342900" indent="-342900">
              <a:buFontTx/>
              <a:buAutoNum type="arabicPeriod"/>
            </a:pPr>
            <a:r>
              <a:rPr lang="en-US" sz="2400" b="1" dirty="0"/>
              <a:t>DESCRIPTION OF THE MAIN RESULTS OBTAINED</a:t>
            </a:r>
            <a:endParaRPr lang="en-GB" sz="2400" dirty="0"/>
          </a:p>
          <a:p>
            <a:pPr marL="342900" indent="-342900">
              <a:buFontTx/>
              <a:buAutoNum type="arabicPeriod"/>
            </a:pPr>
            <a:r>
              <a:rPr lang="en-US" sz="2400" b="1" dirty="0"/>
              <a:t>FUTURE COLLABORATIONS (if applicable)</a:t>
            </a:r>
            <a:endParaRPr lang="en-GB" sz="2400" dirty="0"/>
          </a:p>
          <a:p>
            <a:pPr marL="342900" indent="-342900">
              <a:buFontTx/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47002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59" y="1276642"/>
            <a:ext cx="114914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n-US" sz="2400" dirty="0"/>
          </a:p>
          <a:p>
            <a:pPr lvl="1" algn="just"/>
            <a:r>
              <a:rPr lang="en-US" sz="2800" dirty="0"/>
              <a:t>1. A copy of the grantee’s passport to </a:t>
            </a:r>
            <a:r>
              <a:rPr lang="en-US" sz="2800" dirty="0">
                <a:hlinkClick r:id="rId2"/>
              </a:rPr>
              <a:t>sarcos.pepa@gmail.com</a:t>
            </a:r>
            <a:r>
              <a:rPr lang="en-US" sz="2800" dirty="0"/>
              <a:t> (only in the case you have never been reimbursed before by this COST Action).</a:t>
            </a:r>
          </a:p>
          <a:p>
            <a:pPr lvl="1" algn="just"/>
            <a:r>
              <a:rPr lang="en-US" sz="2800" dirty="0"/>
              <a:t>2. Complete home address of grantee to </a:t>
            </a:r>
            <a:r>
              <a:rPr lang="en-US" sz="2800" dirty="0">
                <a:hlinkClick r:id="rId2"/>
              </a:rPr>
              <a:t>sarcos.pepa@gmail.com</a:t>
            </a:r>
            <a:r>
              <a:rPr lang="en-US" sz="2800" dirty="0"/>
              <a:t> (only in the case you have never been reimbursed before by this COST Action).</a:t>
            </a:r>
          </a:p>
          <a:p>
            <a:pPr lvl="1" algn="just"/>
            <a:r>
              <a:rPr lang="en-US" sz="2800" dirty="0"/>
              <a:t>3. A few (2 or 4) representative pictures (related to the work done) to </a:t>
            </a:r>
            <a:r>
              <a:rPr lang="en-US" sz="2800" dirty="0">
                <a:hlinkClick r:id="rId2"/>
              </a:rPr>
              <a:t>sarcos.pepa@gmail.com</a:t>
            </a:r>
            <a:r>
              <a:rPr lang="en-US" sz="2800" dirty="0"/>
              <a:t>.</a:t>
            </a:r>
          </a:p>
          <a:p>
            <a:pPr lvl="1" algn="just"/>
            <a:endParaRPr lang="en-US" sz="2800" dirty="0"/>
          </a:p>
          <a:p>
            <a:pPr lvl="1" algn="just"/>
            <a:endParaRPr lang="en-US" sz="2800" dirty="0"/>
          </a:p>
          <a:p>
            <a:pPr lvl="1" algn="just"/>
            <a:endParaRPr lang="en-US" sz="2800" dirty="0"/>
          </a:p>
          <a:p>
            <a:pPr lvl="1" algn="ctr"/>
            <a:r>
              <a:rPr lang="en-US" sz="2800" b="1" dirty="0">
                <a:solidFill>
                  <a:srgbClr val="C00000"/>
                </a:solidFill>
              </a:rPr>
              <a:t>The report and pictures will be published at the SARCOS website.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309" y="747832"/>
            <a:ext cx="9817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n-US" sz="2800" dirty="0"/>
              <a:t>Please, send the following supporting documents:</a:t>
            </a:r>
          </a:p>
        </p:txBody>
      </p:sp>
    </p:spTree>
    <p:extLst>
      <p:ext uri="{BB962C8B-B14F-4D97-AF65-F5344CB8AC3E}">
        <p14:creationId xmlns:p14="http://schemas.microsoft.com/office/powerpoint/2010/main" val="1321871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190550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sz="3200" b="1" dirty="0"/>
              <a:t>QUESTIONS TO BE ADDRESSED TO:</a:t>
            </a:r>
            <a:endParaRPr lang="en-GB" sz="3200" b="1" dirty="0"/>
          </a:p>
          <a:p>
            <a:pPr algn="ctr"/>
            <a:endParaRPr lang="en-GB" sz="3200" dirty="0"/>
          </a:p>
          <a:p>
            <a:pPr algn="ctr"/>
            <a:r>
              <a:rPr lang="en-GB" sz="3200" b="1" dirty="0"/>
              <a:t>EMILIJA FIDANCHEVSKI</a:t>
            </a:r>
          </a:p>
          <a:p>
            <a:pPr algn="ctr"/>
            <a:r>
              <a:rPr lang="en-GB" sz="3200" b="1" dirty="0"/>
              <a:t>STSM Coordinator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emilijaf@tmf.ukim.edu.mk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20464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204" y="601178"/>
            <a:ext cx="83379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PT" sz="2800" b="1" dirty="0">
                <a:solidFill>
                  <a:schemeClr val="accent5"/>
                </a:solidFill>
              </a:rPr>
              <a:t>1. THE APPLICANT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pt-PT" sz="2800" b="1" dirty="0">
              <a:solidFill>
                <a:schemeClr val="accent5"/>
              </a:solidFill>
            </a:endParaRPr>
          </a:p>
          <a:p>
            <a:pPr lvl="1"/>
            <a:r>
              <a:rPr lang="pt-PT" sz="2800" b="1" dirty="0">
                <a:solidFill>
                  <a:schemeClr val="accent5"/>
                </a:solidFill>
              </a:rPr>
              <a:t>2. THE STSM: OBJECTIVES AND PURPOSE</a:t>
            </a:r>
          </a:p>
          <a:p>
            <a:pPr lvl="2"/>
            <a:r>
              <a:rPr lang="pt-PT" sz="2400" b="1" dirty="0">
                <a:solidFill>
                  <a:schemeClr val="accent5"/>
                </a:solidFill>
              </a:rPr>
              <a:t>2.1. STSM ELIGIBILITY RULES</a:t>
            </a:r>
          </a:p>
          <a:p>
            <a:pPr lvl="2"/>
            <a:r>
              <a:rPr lang="pt-PT" sz="2400" b="1" dirty="0">
                <a:solidFill>
                  <a:schemeClr val="accent5"/>
                </a:solidFill>
              </a:rPr>
              <a:t>2.2. STSM FINANCIAL RULES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pt-PT" sz="2800" b="1" dirty="0">
              <a:solidFill>
                <a:schemeClr val="accent5"/>
              </a:solidFill>
            </a:endParaRPr>
          </a:p>
          <a:p>
            <a:pPr lvl="1"/>
            <a:r>
              <a:rPr lang="pt-PT" sz="2800" b="1" dirty="0">
                <a:solidFill>
                  <a:schemeClr val="accent5"/>
                </a:solidFill>
              </a:rPr>
              <a:t>3. THE APPLICATION PROCEDURE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pt-PT" sz="2800" b="1" dirty="0">
              <a:solidFill>
                <a:schemeClr val="accent5"/>
              </a:solidFill>
            </a:endParaRPr>
          </a:p>
          <a:p>
            <a:pPr lvl="1"/>
            <a:r>
              <a:rPr lang="pt-PT" sz="2800" b="1" dirty="0">
                <a:solidFill>
                  <a:schemeClr val="accent5"/>
                </a:solidFill>
              </a:rPr>
              <a:t>4. EVALUATION PROCESS</a:t>
            </a:r>
          </a:p>
          <a:p>
            <a:pPr lvl="1"/>
            <a:endParaRPr lang="pt-PT" sz="2800" b="1" dirty="0">
              <a:solidFill>
                <a:schemeClr val="accent5"/>
              </a:solidFill>
            </a:endParaRPr>
          </a:p>
          <a:p>
            <a:pPr lvl="1"/>
            <a:r>
              <a:rPr lang="pt-PT" sz="2800" b="1" dirty="0">
                <a:solidFill>
                  <a:schemeClr val="accent5"/>
                </a:solidFill>
              </a:rPr>
              <a:t>5. EVALUATION CRITERIA</a:t>
            </a:r>
          </a:p>
          <a:p>
            <a:pPr lvl="1"/>
            <a:endParaRPr lang="pt-PT" sz="2800" b="1" dirty="0">
              <a:solidFill>
                <a:schemeClr val="accent5"/>
              </a:solidFill>
            </a:endParaRPr>
          </a:p>
          <a:p>
            <a:pPr lvl="1"/>
            <a:r>
              <a:rPr lang="pt-PT" sz="2800" b="1" dirty="0">
                <a:solidFill>
                  <a:schemeClr val="accent5"/>
                </a:solidFill>
              </a:rPr>
              <a:t>6. AFTER THE STSM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66693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303967"/>
            <a:ext cx="116923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>
                <a:solidFill>
                  <a:schemeClr val="accent5"/>
                </a:solidFill>
              </a:rPr>
              <a:t>	1. THE APPLICANT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Eligible applicants* must be engaged in a research programme: PhD students, postdoctoral fellows or researchers, officially affiliated to an institution or legal entity, public or private.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The institution where the applicant is affiliated is the HOME institution.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The institution hosting the applicant is the HOST Institution.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The HOME and HOST institution should be located in different countries. STSMs within the same country are NOT ELIGIBLE.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Early Career Investigator (ECI) are researchers within a time span of up to 8 years from the date they obtained their PhD/doctorate (full-time equivalent).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1700" y="5765800"/>
            <a:ext cx="824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b="1" dirty="0">
              <a:solidFill>
                <a:srgbClr val="002060"/>
              </a:solidFill>
            </a:endParaRPr>
          </a:p>
          <a:p>
            <a:r>
              <a:rPr lang="pt-PT" sz="2400" b="1" dirty="0">
                <a:solidFill>
                  <a:srgbClr val="002060"/>
                </a:solidFill>
              </a:rPr>
              <a:t>* </a:t>
            </a:r>
            <a:r>
              <a:rPr lang="pt-PT" sz="2000" b="1" dirty="0">
                <a:solidFill>
                  <a:srgbClr val="002060"/>
                </a:solidFill>
              </a:rPr>
              <a:t>Master </a:t>
            </a:r>
            <a:r>
              <a:rPr lang="pt-PT" sz="2000" b="1" dirty="0" err="1">
                <a:solidFill>
                  <a:srgbClr val="002060"/>
                </a:solidFill>
              </a:rPr>
              <a:t>students</a:t>
            </a:r>
            <a:r>
              <a:rPr lang="pt-PT" sz="2000" b="1" dirty="0">
                <a:solidFill>
                  <a:srgbClr val="002060"/>
                </a:solidFill>
              </a:rPr>
              <a:t> are </a:t>
            </a:r>
            <a:r>
              <a:rPr lang="pt-PT" sz="2000" b="1" dirty="0" err="1">
                <a:solidFill>
                  <a:srgbClr val="002060"/>
                </a:solidFill>
              </a:rPr>
              <a:t>not</a:t>
            </a:r>
            <a:r>
              <a:rPr lang="pt-PT" sz="2000" b="1" dirty="0">
                <a:solidFill>
                  <a:srgbClr val="002060"/>
                </a:solidFill>
              </a:rPr>
              <a:t> </a:t>
            </a:r>
            <a:r>
              <a:rPr lang="pt-PT" sz="2000" b="1" dirty="0" err="1">
                <a:solidFill>
                  <a:srgbClr val="002060"/>
                </a:solidFill>
              </a:rPr>
              <a:t>eligible</a:t>
            </a:r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9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9" y="534415"/>
            <a:ext cx="113412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>
                <a:solidFill>
                  <a:schemeClr val="accent5"/>
                </a:solidFill>
              </a:rPr>
              <a:t>	2. THE STSM: OBJECTIVES AND PURPOSE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800" dirty="0"/>
              <a:t>To support short term scientific missions contributing to the scientific scope of the SARCOS ACTION, </a:t>
            </a:r>
            <a:r>
              <a:rPr lang="en-US" sz="2800" dirty="0"/>
              <a:t>allowing participants to learn new techniques, gain access to specific data, instruments and/or methods not available in home institutions/organizations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0833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088" y="337279"/>
            <a:ext cx="1108231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>
                <a:solidFill>
                  <a:schemeClr val="accent5"/>
                </a:solidFill>
              </a:rPr>
              <a:t>	2.1. STSM-Eligibility Rules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 algn="just"/>
            <a:r>
              <a:rPr lang="en-GB" sz="2400" dirty="0"/>
              <a:t>STSM must respect the following criteria:</a:t>
            </a:r>
          </a:p>
          <a:p>
            <a:pPr lvl="1" algn="just"/>
            <a:endParaRPr lang="en-GB" sz="11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1. They must have a </a:t>
            </a:r>
            <a:r>
              <a:rPr lang="en-GB" sz="2400" b="1" dirty="0"/>
              <a:t>minimum duration of 5 days</a:t>
            </a:r>
            <a:r>
              <a:rPr lang="en-GB" sz="2400" dirty="0"/>
              <a:t>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2. They must have a </a:t>
            </a:r>
            <a:r>
              <a:rPr lang="en-GB" sz="2400" b="1" dirty="0"/>
              <a:t>maximum duration of 90 days</a:t>
            </a:r>
            <a:r>
              <a:rPr lang="en-GB" sz="2400" dirty="0"/>
              <a:t>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3. STSM need to be carried out in their entirety within a single Grant Period and always within the Action’s lifetime.</a:t>
            </a:r>
          </a:p>
          <a:p>
            <a:pPr lvl="1" algn="just"/>
            <a:endParaRPr lang="en-GB" dirty="0"/>
          </a:p>
          <a:p>
            <a:pPr lvl="1" algn="just"/>
            <a:endParaRPr lang="en-GB" sz="1100" dirty="0"/>
          </a:p>
          <a:p>
            <a:pPr lvl="1" algn="just"/>
            <a:r>
              <a:rPr lang="en-GB" sz="2400" dirty="0"/>
              <a:t>Specific additional provisions have been enacted by the CSO to encourage the participation of </a:t>
            </a:r>
            <a:r>
              <a:rPr lang="en-GB" sz="2400" b="1" dirty="0"/>
              <a:t>Early Career Investigators </a:t>
            </a:r>
            <a:r>
              <a:rPr lang="en-GB" sz="2400" dirty="0"/>
              <a:t>(ECI) in STSM. To qualify for these specific provisions, the following conditions apply:</a:t>
            </a:r>
          </a:p>
          <a:p>
            <a:pPr lvl="1" algn="just"/>
            <a:endParaRPr lang="en-GB" sz="11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1. The mission must have a minimum duration of 91 days.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2. The mission must have a </a:t>
            </a:r>
            <a:r>
              <a:rPr lang="en-GB" sz="2400" b="1" dirty="0"/>
              <a:t>maximum duration of 180 days</a:t>
            </a:r>
            <a:r>
              <a:rPr lang="en-GB" sz="2400" dirty="0"/>
              <a:t>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3. STSM performed by ECI need to be carried out in their entirety within a single Grant Period and always within the Action’s lifetime.</a:t>
            </a:r>
          </a:p>
        </p:txBody>
      </p:sp>
    </p:spTree>
    <p:extLst>
      <p:ext uri="{BB962C8B-B14F-4D97-AF65-F5344CB8AC3E}">
        <p14:creationId xmlns:p14="http://schemas.microsoft.com/office/powerpoint/2010/main" val="89512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688" y="231598"/>
            <a:ext cx="110823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>
                <a:solidFill>
                  <a:schemeClr val="accent5"/>
                </a:solidFill>
              </a:rPr>
              <a:t>	2.2. STSM-Financial Rules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lvl="1" algn="just"/>
            <a:r>
              <a:rPr lang="en-GB" sz="2000" dirty="0"/>
              <a:t>An STSM grant is a fixed financial contribution which takes into consideration the budget request of the applicant and the outcome of the evaluation of the STSM application. </a:t>
            </a:r>
            <a:r>
              <a:rPr lang="en-GB" sz="2000" b="1" u="sng" dirty="0"/>
              <a:t>STSM Grants do not necessarily cover all expenses related to undertaking a given mission</a:t>
            </a:r>
            <a:r>
              <a:rPr lang="en-GB" sz="2000" dirty="0"/>
              <a:t>. A STSM Grant is a contribution to the overall travel, accommodation and meal expenses of the Grantee.</a:t>
            </a:r>
          </a:p>
          <a:p>
            <a:pPr lvl="1" algn="just"/>
            <a:endParaRPr lang="en-GB" sz="2000" dirty="0"/>
          </a:p>
          <a:p>
            <a:pPr lvl="1" algn="just"/>
            <a:r>
              <a:rPr lang="en-GB" sz="2000" dirty="0"/>
              <a:t>The calculation of the financial contribution for each STSM must respect the following criteria:</a:t>
            </a:r>
          </a:p>
          <a:p>
            <a:pPr lvl="1" algn="just"/>
            <a:endParaRPr lang="en-GB" sz="1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up to a maximum of EUR 2 500 in total can be afforded to each successful STSM applicant;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up to a maximum of EUR 160 per day can be afforded for accommodation and meal expenses.</a:t>
            </a:r>
          </a:p>
          <a:p>
            <a:pPr lvl="1" algn="just"/>
            <a:endParaRPr lang="en-GB" sz="2000" dirty="0"/>
          </a:p>
          <a:p>
            <a:pPr lvl="1" algn="just"/>
            <a:r>
              <a:rPr lang="en-GB" sz="2000" dirty="0"/>
              <a:t>For ECIs, the calculation for an increased financial contribution must respect the following criteria:</a:t>
            </a:r>
          </a:p>
          <a:p>
            <a:pPr lvl="1" algn="just"/>
            <a:endParaRPr lang="en-GB" sz="1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up to a maximum of EUR 3 500 in total can be afforded to ECIs for missions with a duration of between 91 and 180 days;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up to a maximum of EUR 160 per day can be afforded for accommodation and meal expenses.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50901" y="5664200"/>
            <a:ext cx="107060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pt-PT" sz="3200" dirty="0"/>
              <a:t>*</a:t>
            </a:r>
            <a:r>
              <a:rPr lang="pt-PT" dirty="0"/>
              <a:t>CA 15202 </a:t>
            </a:r>
            <a:r>
              <a:rPr lang="en-GB" dirty="0"/>
              <a:t>MC can approve differentiated country rates for subsistence per day, based on the cost of living in each respective country</a:t>
            </a:r>
          </a:p>
        </p:txBody>
      </p:sp>
    </p:spTree>
    <p:extLst>
      <p:ext uri="{BB962C8B-B14F-4D97-AF65-F5344CB8AC3E}">
        <p14:creationId xmlns:p14="http://schemas.microsoft.com/office/powerpoint/2010/main" val="44578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991975" cy="677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5"/>
                </a:solidFill>
              </a:rPr>
              <a:t>	</a:t>
            </a:r>
          </a:p>
          <a:p>
            <a:r>
              <a:rPr lang="en-GB" sz="3200" b="1" dirty="0">
                <a:solidFill>
                  <a:schemeClr val="accent5"/>
                </a:solidFill>
              </a:rPr>
              <a:t>	3. THE APPLICATION PROCEDURE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        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000" b="1" dirty="0">
                <a:solidFill>
                  <a:srgbClr val="FF0000"/>
                </a:solidFill>
              </a:rPr>
              <a:t>Please, follow the application procedure given in the STSM User guide, from April, 2017</a:t>
            </a:r>
            <a:endParaRPr lang="en-GB" sz="2400" b="1" dirty="0">
              <a:solidFill>
                <a:srgbClr val="FF0000"/>
              </a:solidFill>
            </a:endParaRPr>
          </a:p>
          <a:p>
            <a:pPr lvl="1" algn="just"/>
            <a:r>
              <a:rPr lang="en-US" sz="2000" dirty="0"/>
              <a:t>Before the start of the application procedure by logging into e-cost and clicking the STSM application tab, </a:t>
            </a:r>
            <a:endParaRPr lang="en-GB" sz="2000" dirty="0"/>
          </a:p>
          <a:p>
            <a:pPr lvl="1" algn="just"/>
            <a:r>
              <a:rPr lang="en-GB" sz="2000" dirty="0"/>
              <a:t>please, prepare the following documents:</a:t>
            </a:r>
          </a:p>
          <a:p>
            <a:pPr lvl="1" algn="just"/>
            <a:endParaRPr lang="en-GB" sz="1200" dirty="0"/>
          </a:p>
          <a:p>
            <a:pPr lvl="1" algn="just"/>
            <a:endParaRPr lang="en-GB" sz="1050" dirty="0"/>
          </a:p>
          <a:p>
            <a:pPr lvl="1" algn="just"/>
            <a:r>
              <a:rPr lang="en-GB" sz="2000" dirty="0"/>
              <a:t>1. Letter of support from the Home Institution (see Template: Letter of support)</a:t>
            </a:r>
          </a:p>
          <a:p>
            <a:pPr marL="914400" lvl="1" indent="-457200" algn="just">
              <a:buAutoNum type="arabicPeriod"/>
            </a:pPr>
            <a:endParaRPr lang="en-US" sz="1200" b="1" dirty="0"/>
          </a:p>
          <a:p>
            <a:pPr lvl="1" algn="just"/>
            <a:r>
              <a:rPr lang="en-US" sz="2000" dirty="0"/>
              <a:t>2. </a:t>
            </a:r>
            <a:r>
              <a:rPr lang="en-GB" sz="2000" dirty="0"/>
              <a:t>Written agreement from the Host Institution that the STSM applicant can perform the activities detailed in the STSM work plan on the agreed dates  (see Template: Written agreement)</a:t>
            </a:r>
          </a:p>
          <a:p>
            <a:pPr lvl="1" algn="just"/>
            <a:endParaRPr lang="en-GB" sz="1200" dirty="0"/>
          </a:p>
          <a:p>
            <a:pPr lvl="1" algn="just"/>
            <a:r>
              <a:rPr lang="en-US" sz="2000" dirty="0"/>
              <a:t>3. </a:t>
            </a:r>
            <a:r>
              <a:rPr lang="en-GB" sz="2000" dirty="0"/>
              <a:t>CV (including a list of academic publications - if applicable)</a:t>
            </a:r>
          </a:p>
          <a:p>
            <a:pPr lvl="1" algn="just"/>
            <a:endParaRPr lang="en-GB" sz="1200" dirty="0"/>
          </a:p>
          <a:p>
            <a:pPr lvl="1" algn="just"/>
            <a:r>
              <a:rPr lang="en-US" sz="2000" dirty="0"/>
              <a:t>4. Motivation and Work plane summary (limited to 2000 words), containing:</a:t>
            </a:r>
          </a:p>
          <a:p>
            <a:pPr lvl="1" algn="just"/>
            <a:r>
              <a:rPr lang="en-US" sz="2000" dirty="0"/>
              <a:t>	- Aim &amp; motivation – explain the scientific and/or other motivation for the STSM and what scientific and/or other outcomes you aim to accomplish with the STSM</a:t>
            </a:r>
          </a:p>
          <a:p>
            <a:pPr lvl="1" algn="just"/>
            <a:r>
              <a:rPr lang="en-US" sz="2000" dirty="0"/>
              <a:t>	- Proposed contribution to the scientific objectives of the Action</a:t>
            </a:r>
          </a:p>
          <a:p>
            <a:pPr lvl="1" algn="just"/>
            <a:r>
              <a:rPr lang="en-US" sz="2000" dirty="0"/>
              <a:t>	- Techniques – please detail what techniques or equipment you may learn to use, if applicable</a:t>
            </a:r>
          </a:p>
          <a:p>
            <a:pPr lvl="1" algn="just"/>
            <a:r>
              <a:rPr lang="en-US" sz="2000" dirty="0"/>
              <a:t>	- Planning – detail the steps you will take to achieve your proposed aim</a:t>
            </a:r>
          </a:p>
          <a:p>
            <a:pPr lvl="1" algn="just"/>
            <a:endParaRPr lang="en-US" sz="1400" dirty="0"/>
          </a:p>
          <a:p>
            <a:pPr lvl="1" algn="just"/>
            <a:r>
              <a:rPr lang="en-GB" dirty="0"/>
              <a:t>NOTE: You may need to make your registration at </a:t>
            </a:r>
            <a:r>
              <a:rPr lang="en-GB" dirty="0">
                <a:hlinkClick r:id="rId2"/>
              </a:rPr>
              <a:t>https://e-services.cost.eu</a:t>
            </a:r>
            <a:r>
              <a:rPr lang="en-GB" dirty="0"/>
              <a:t> if you still don’t have a profile in the e-cost system.</a:t>
            </a:r>
          </a:p>
        </p:txBody>
      </p:sp>
    </p:spTree>
    <p:extLst>
      <p:ext uri="{BB962C8B-B14F-4D97-AF65-F5344CB8AC3E}">
        <p14:creationId xmlns:p14="http://schemas.microsoft.com/office/powerpoint/2010/main" val="7935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D790BB-ADE8-4848-8CCE-E828CABE4132}"/>
              </a:ext>
            </a:extLst>
          </p:cNvPr>
          <p:cNvSpPr txBox="1"/>
          <p:nvPr/>
        </p:nvSpPr>
        <p:spPr>
          <a:xfrm>
            <a:off x="428625" y="1190625"/>
            <a:ext cx="113442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New item</a:t>
            </a:r>
            <a:r>
              <a:rPr lang="en-US" sz="2000" dirty="0"/>
              <a:t>: Inclusiveness Target Countries (ITC*) applicants can request a pre-payment of 50% of grant.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This is payable under 2 conditions: </a:t>
            </a:r>
          </a:p>
          <a:p>
            <a:pPr algn="just"/>
            <a:endParaRPr lang="en-US" sz="2000" dirty="0"/>
          </a:p>
          <a:p>
            <a:pPr marL="457200" indent="-457200" algn="just">
              <a:buAutoNum type="arabicParenR"/>
            </a:pPr>
            <a:r>
              <a:rPr lang="en-US" sz="2000" dirty="0"/>
              <a:t>that the GH has sufficient funds to cover 50% of the grant in advance and </a:t>
            </a:r>
          </a:p>
          <a:p>
            <a:pPr marL="457200" indent="-457200" algn="just">
              <a:buAutoNum type="arabicParenR"/>
            </a:pPr>
            <a:r>
              <a:rPr lang="en-US" sz="2000" dirty="0"/>
              <a:t>that the host confirms to the GH that the mission has started. </a:t>
            </a:r>
          </a:p>
          <a:p>
            <a:pPr algn="just"/>
            <a:endParaRPr lang="en-GB" sz="2000" dirty="0"/>
          </a:p>
          <a:p>
            <a:pPr algn="just"/>
            <a:r>
              <a:rPr lang="en-GB" sz="2000" dirty="0"/>
              <a:t>Please note that the GH cannot guarantee to meet the first condition. It will depend on the specific moment of the request.</a:t>
            </a:r>
          </a:p>
          <a:p>
            <a:pPr algn="just"/>
            <a:endParaRPr lang="en-GB" sz="2000" dirty="0"/>
          </a:p>
          <a:p>
            <a:pPr algn="just"/>
            <a:endParaRPr lang="en-GB" sz="2000" dirty="0"/>
          </a:p>
          <a:p>
            <a:pPr algn="just"/>
            <a:r>
              <a:rPr lang="es-ES" dirty="0"/>
              <a:t>*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countries</a:t>
            </a:r>
            <a:r>
              <a:rPr lang="es-ES" dirty="0"/>
              <a:t> are </a:t>
            </a:r>
            <a:r>
              <a:rPr lang="es-ES" dirty="0" err="1"/>
              <a:t>considered</a:t>
            </a:r>
            <a:r>
              <a:rPr lang="es-ES" dirty="0"/>
              <a:t> ITC: Bosnia-Herzegovina, Bulgaria, </a:t>
            </a:r>
            <a:r>
              <a:rPr lang="es-ES" dirty="0" err="1"/>
              <a:t>Cyprus</a:t>
            </a:r>
            <a:r>
              <a:rPr lang="es-ES" dirty="0"/>
              <a:t>, </a:t>
            </a:r>
            <a:r>
              <a:rPr lang="es-ES" dirty="0" err="1"/>
              <a:t>Czech</a:t>
            </a:r>
            <a:r>
              <a:rPr lang="es-ES" dirty="0"/>
              <a:t> </a:t>
            </a:r>
            <a:r>
              <a:rPr lang="es-ES" dirty="0" err="1"/>
              <a:t>Republic</a:t>
            </a:r>
            <a:r>
              <a:rPr lang="es-ES" dirty="0"/>
              <a:t>, Estonia, </a:t>
            </a:r>
            <a:r>
              <a:rPr lang="es-ES" dirty="0" err="1"/>
              <a:t>Croatia</a:t>
            </a:r>
            <a:r>
              <a:rPr lang="es-ES" dirty="0"/>
              <a:t>, </a:t>
            </a:r>
            <a:r>
              <a:rPr lang="es-ES" dirty="0" err="1"/>
              <a:t>Hungary</a:t>
            </a:r>
            <a:r>
              <a:rPr lang="es-ES" dirty="0"/>
              <a:t>, </a:t>
            </a:r>
            <a:r>
              <a:rPr lang="es-ES" dirty="0" err="1"/>
              <a:t>Lithuania</a:t>
            </a:r>
            <a:r>
              <a:rPr lang="es-ES" dirty="0"/>
              <a:t>, </a:t>
            </a:r>
            <a:r>
              <a:rPr lang="es-ES" dirty="0" err="1"/>
              <a:t>Latvia</a:t>
            </a:r>
            <a:r>
              <a:rPr lang="es-ES" dirty="0"/>
              <a:t>, </a:t>
            </a:r>
            <a:r>
              <a:rPr lang="es-ES" dirty="0" err="1"/>
              <a:t>Luxembourg</a:t>
            </a:r>
            <a:r>
              <a:rPr lang="es-ES" dirty="0"/>
              <a:t>, Malta, Montenegro, </a:t>
            </a:r>
            <a:r>
              <a:rPr lang="es-ES" dirty="0" err="1"/>
              <a:t>Poland</a:t>
            </a:r>
            <a:r>
              <a:rPr lang="es-ES" dirty="0"/>
              <a:t>, Portugal, Romania, </a:t>
            </a:r>
            <a:r>
              <a:rPr lang="es-ES" dirty="0" err="1"/>
              <a:t>Slovenia</a:t>
            </a:r>
            <a:r>
              <a:rPr lang="es-ES" dirty="0"/>
              <a:t>, </a:t>
            </a:r>
            <a:r>
              <a:rPr lang="es-ES" dirty="0" err="1"/>
              <a:t>Slovakia</a:t>
            </a:r>
            <a:r>
              <a:rPr lang="es-ES" dirty="0"/>
              <a:t>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former</a:t>
            </a:r>
            <a:r>
              <a:rPr lang="es-ES" dirty="0"/>
              <a:t> </a:t>
            </a:r>
            <a:r>
              <a:rPr lang="es-ES" dirty="0" err="1"/>
              <a:t>Yugoslav</a:t>
            </a:r>
            <a:r>
              <a:rPr lang="es-ES" dirty="0"/>
              <a:t> </a:t>
            </a:r>
            <a:r>
              <a:rPr lang="es-ES" dirty="0" err="1"/>
              <a:t>Republic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Macedonia, </a:t>
            </a:r>
            <a:r>
              <a:rPr lang="es-ES" dirty="0" err="1"/>
              <a:t>Republic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Serbia and </a:t>
            </a:r>
            <a:r>
              <a:rPr lang="es-ES" dirty="0" err="1"/>
              <a:t>Turkey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7842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143" y="604763"/>
            <a:ext cx="110440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After submission of STSM request, a notification will be sent by e- cost to:</a:t>
            </a:r>
          </a:p>
          <a:p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STSM Coordinator: Emilija </a:t>
            </a:r>
            <a:r>
              <a:rPr lang="en-US" sz="2400" dirty="0" err="1"/>
              <a:t>Fidanchevski</a:t>
            </a:r>
            <a:r>
              <a:rPr lang="en-US" sz="2400" dirty="0"/>
              <a:t>, </a:t>
            </a:r>
            <a:r>
              <a:rPr lang="en-US" sz="2400" dirty="0">
                <a:hlinkClick r:id="rId2"/>
              </a:rPr>
              <a:t>emilijaf@tmf.ukim.edu.mk</a:t>
            </a:r>
            <a:endParaRPr lang="en-US" sz="2400" dirty="0"/>
          </a:p>
          <a:p>
            <a:pPr algn="ctr"/>
            <a:r>
              <a:rPr lang="en-US" sz="2400" dirty="0"/>
              <a:t>Grant Holder Manager: </a:t>
            </a:r>
            <a:r>
              <a:rPr lang="en-US" sz="2400" dirty="0" err="1"/>
              <a:t>Pepa</a:t>
            </a:r>
            <a:r>
              <a:rPr lang="en-US" sz="2400" dirty="0"/>
              <a:t> </a:t>
            </a:r>
            <a:r>
              <a:rPr lang="en-US" sz="2400" dirty="0" err="1"/>
              <a:t>Bayarri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sarcos.pepa@gmail.com</a:t>
            </a:r>
            <a:endParaRPr lang="en-US" sz="2400" dirty="0"/>
          </a:p>
          <a:p>
            <a:pPr algn="ctr"/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34930" y="4694830"/>
            <a:ext cx="928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Be aware to proceed the STSM request before the deadline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92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568</Words>
  <Application>Microsoft Office PowerPoint</Application>
  <PresentationFormat>Widescreen</PresentationFormat>
  <Paragraphs>164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MONTEMOR</dc:creator>
  <cp:lastModifiedBy>Chrysoula Litina</cp:lastModifiedBy>
  <cp:revision>99</cp:revision>
  <dcterms:created xsi:type="dcterms:W3CDTF">2016-09-26T14:12:09Z</dcterms:created>
  <dcterms:modified xsi:type="dcterms:W3CDTF">2017-08-29T09:14:32Z</dcterms:modified>
</cp:coreProperties>
</file>